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xedo Town Clerk" initials="TT" lastIdx="1" clrIdx="0">
    <p:extLst>
      <p:ext uri="{19B8F6BF-5375-455C-9EA6-DF929625EA0E}">
        <p15:presenceInfo xmlns:p15="http://schemas.microsoft.com/office/powerpoint/2012/main" userId="S::townclerk@tuxedogov.org::69a0f0ed-822d-41af-af2c-08076fea1f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2T18:53:34.325" idx="1">
    <p:pos x="4714" y="2914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04870e9b9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04870e9b9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1a65f5f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1a65f5f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7f88a5d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7f88a5d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7f88a5d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7f88a5d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7f7618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7f76180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003b981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003b9816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664bdf0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664bdf0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8244247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8244247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003b9816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003b9816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73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Both Tuxedo and Tuxedo Park have adopted the Climate Smart Pledge and have formed a Task Force, a “CSC Committee”</a:t>
            </a:r>
            <a:endParaRPr sz="773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73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Goals of the CSC Committees work with each governing Board toward certification in both Climate Smart and Clean Energy Programs.</a:t>
            </a:r>
            <a:endParaRPr sz="873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73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two CSC Committees meet jointly on the first Monday of the month to share information that helps each municipality achieve certification.</a:t>
            </a:r>
            <a:endParaRPr sz="1073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73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Committee Chairs meet monthly with the Orange County CSC Task Force, which is part of the Orange County Planning Department, and with our NYSERDA Coordinator, Eleanor Peck</a:t>
            </a:r>
            <a:endParaRPr sz="473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3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003b9816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003b9816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04870e9b9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04870e9b9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8185a13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8185a13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04870e9b9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04870e9b9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smart.ny.gov/actions-certification/actions/#open/action/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limatesmart.ny.gov/actions-certification/actions/#open/action/14" TargetMode="External"/><Relationship Id="rId5" Type="http://schemas.openxmlformats.org/officeDocument/2006/relationships/hyperlink" Target="https://climatesmart.ny.gov/actions-certification/actions/#open/action/13" TargetMode="External"/><Relationship Id="rId4" Type="http://schemas.openxmlformats.org/officeDocument/2006/relationships/hyperlink" Target="https://climatesmart.ny.gov/actions-certification/actions/#open/action/4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-330000" y="721275"/>
            <a:ext cx="8721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2024 Tuxedo Town and Village Updates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50" y="1094387"/>
            <a:ext cx="3717650" cy="7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162425" y="2056100"/>
            <a:ext cx="513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757350" y="1467375"/>
            <a:ext cx="69600" cy="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324875" y="1343800"/>
            <a:ext cx="38700" cy="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209025" y="1227950"/>
            <a:ext cx="4826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&amp;      </a:t>
            </a:r>
            <a:r>
              <a:rPr lang="en" sz="22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Clean Energy Communities</a:t>
            </a:r>
            <a:endParaRPr sz="2200"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Town of Tuxedo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Energy Community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and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Tasks for 2024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644675" y="169900"/>
            <a:ext cx="4166400" cy="44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88"/>
              <a:t>LED Streetlight conversion completed: 700 points earned</a:t>
            </a:r>
            <a:endParaRPr sz="188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88"/>
              <a:t>Energy Code Enforcement Training: 200 points earned</a:t>
            </a:r>
            <a:endParaRPr sz="188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88"/>
              <a:t>-Work with the Town Board to complete actions for NYSERDA Clean Energy Community certification. Options include:</a:t>
            </a:r>
            <a:endParaRPr sz="1888"/>
          </a:p>
          <a:p>
            <a:pPr marL="457200" lvl="0" indent="-29761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976"/>
              <a:t>LED Decorative Lights conversion Powerhouse Parking Lot</a:t>
            </a:r>
            <a:endParaRPr sz="1976"/>
          </a:p>
          <a:p>
            <a:pPr marL="914400" lvl="1" indent="-27971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63"/>
              <a:t>200 points</a:t>
            </a:r>
            <a:endParaRPr sz="1463"/>
          </a:p>
          <a:p>
            <a:pPr marL="457200" lvl="0" indent="-29770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78"/>
              <a:t>Community Choice Aggregation Program</a:t>
            </a:r>
            <a:endParaRPr sz="1978"/>
          </a:p>
          <a:p>
            <a:pPr marL="914400" lvl="1" indent="-27971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63"/>
              <a:t>500 points</a:t>
            </a:r>
            <a:endParaRPr sz="1463"/>
          </a:p>
          <a:p>
            <a:pPr marL="457200" lvl="0" indent="-29690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55"/>
              <a:t>Renewable Energy: Subscribe Municipal Accounts to Community Solar </a:t>
            </a:r>
            <a:endParaRPr sz="1955"/>
          </a:p>
          <a:p>
            <a:pPr marL="914400" lvl="1" indent="-267017" algn="l" rtl="0">
              <a:spcBef>
                <a:spcPts val="0"/>
              </a:spcBef>
              <a:spcAft>
                <a:spcPts val="0"/>
              </a:spcAft>
              <a:buSzPct val="76292"/>
              <a:buChar char="○"/>
            </a:pPr>
            <a:r>
              <a:rPr lang="en" sz="1441"/>
              <a:t>300</a:t>
            </a:r>
            <a:r>
              <a:rPr lang="en" sz="1281"/>
              <a:t> points</a:t>
            </a:r>
            <a:endParaRPr sz="1281"/>
          </a:p>
          <a:p>
            <a:pPr marL="457200" lvl="0" indent="-29778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981"/>
              <a:t>Community Campaigns: Promote opportunities for Community Solar, Clean Heating and Cooling, and Electric Vehicles</a:t>
            </a:r>
            <a:endParaRPr sz="1981"/>
          </a:p>
          <a:p>
            <a:pPr marL="914400" lvl="1" indent="-27971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63"/>
              <a:t>900 points</a:t>
            </a:r>
            <a:endParaRPr sz="1463"/>
          </a:p>
          <a:p>
            <a:pPr marL="457200" lvl="0" indent="-303374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41"/>
              <a:t>Benchmarking: Set up a System to measure and share energy use info in municipal buildings</a:t>
            </a:r>
            <a:endParaRPr sz="2141"/>
          </a:p>
          <a:p>
            <a:pPr marL="914400" lvl="1" indent="-27971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63"/>
              <a:t>300 points</a:t>
            </a:r>
            <a:endParaRPr sz="1463"/>
          </a:p>
          <a:p>
            <a:pPr marL="457200" lvl="0" indent="-30489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84"/>
              <a:t>Municipal Fleet Inventory</a:t>
            </a:r>
            <a:endParaRPr sz="2184"/>
          </a:p>
          <a:p>
            <a:pPr marL="914400" lvl="1" indent="-27971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63"/>
              <a:t>200 points</a:t>
            </a:r>
            <a:endParaRPr sz="1463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875" y="4748793"/>
            <a:ext cx="1562075" cy="3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258475" y="500925"/>
            <a:ext cx="3706500" cy="28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Community Campaigns Grants to Promote </a:t>
            </a:r>
            <a:endParaRPr sz="23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Community Solar, Clean Heating and Cooling,</a:t>
            </a:r>
            <a:endParaRPr sz="23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and Electric Vehicles</a:t>
            </a:r>
            <a:endParaRPr sz="2320"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572000" y="0"/>
            <a:ext cx="4239075" cy="514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Community Solar Campaign</a:t>
            </a:r>
            <a:r>
              <a:rPr lang="en" sz="3200" dirty="0"/>
              <a:t>			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Achievement Level		L1	L2	L3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Sign Ups	     	10	50        	100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Points		200	300	500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Grant		$5,000 	$10,000        $20,000 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b="1" dirty="0"/>
              <a:t>Clean Heating and Cooling Campaign	</a:t>
            </a:r>
            <a:r>
              <a:rPr lang="en" sz="3200" dirty="0"/>
              <a:t>			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Installations		5	10	15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Points		500	600	700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Grant		$5,000 	 $10,000      $20,000 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b="1" dirty="0"/>
              <a:t>Electric Vehicle Campaign</a:t>
            </a:r>
            <a:r>
              <a:rPr lang="en" sz="3200" dirty="0"/>
              <a:t>					</a:t>
            </a:r>
            <a:endParaRPr sz="3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Purchases		5	15	50</a:t>
            </a:r>
            <a:r>
              <a:rPr lang="en" sz="4100" dirty="0"/>
              <a:t>	</a:t>
            </a:r>
            <a:endParaRPr sz="4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Points		200	300	500</a:t>
            </a:r>
            <a:r>
              <a:rPr lang="en" sz="4100" dirty="0"/>
              <a:t>		</a:t>
            </a:r>
            <a:endParaRPr sz="4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 dirty="0"/>
              <a:t>Grant		$5,000 	$7,500 	$15,000 </a:t>
            </a:r>
            <a:r>
              <a:rPr lang="en" sz="4100" dirty="0"/>
              <a:t>	</a:t>
            </a:r>
            <a:endParaRPr sz="4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00" dirty="0"/>
              <a:t>	</a:t>
            </a:r>
            <a:endParaRPr sz="4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28434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 to 10/1/24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075" y="456125"/>
            <a:ext cx="5657001" cy="391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0063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10/1/24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007" y="500925"/>
            <a:ext cx="5660136" cy="391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8721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CEC Point Estimator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75" b="1" dirty="0"/>
              <a:t>Community Name: Town of Tuxedo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	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	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Potential 2024 Points	2400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	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Current Points		  900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	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Total Potential 2024 Points	3300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		</a:t>
            </a:r>
            <a:endParaRPr sz="2075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5" b="1" dirty="0"/>
              <a:t>Potential Grants	             $80,000 </a:t>
            </a:r>
            <a:r>
              <a:rPr lang="en" dirty="0"/>
              <a:t>	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Programs: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Climate Smart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and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Clean Energy Communities</a:t>
            </a:r>
            <a:endParaRPr sz="2600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29625" y="204600"/>
            <a:ext cx="4166400" cy="4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9" b="1">
                <a:solidFill>
                  <a:srgbClr val="4A86E8"/>
                </a:solidFill>
              </a:rPr>
              <a:t>Climate Smart Program administered by NYS DEC</a:t>
            </a:r>
            <a:endParaRPr sz="1429" b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/>
              <a:t>- Actions include: Greenhouse Gas Inventories; Climate Mitigation;  Clean Energy; Recycling</a:t>
            </a: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/>
              <a:t>- Certification achieved after 120 points</a:t>
            </a: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/>
              <a:t>- Certification leads to eligibility for grants</a:t>
            </a: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 b="1">
                <a:solidFill>
                  <a:srgbClr val="6AA84F"/>
                </a:solidFill>
              </a:rPr>
              <a:t>Clean Energy Program administered by NYSERDA</a:t>
            </a:r>
            <a:endParaRPr sz="1429" b="1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/>
              <a:t>- Actions include: Clean Energy Upgrades and Community education</a:t>
            </a: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/>
              <a:t>- Certification achieved after 4 High Impact Actions</a:t>
            </a: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/>
              <a:t>- Certification Award: $5000</a:t>
            </a: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/>
              <a:t>- Additional awards based on which actions are adopted</a:t>
            </a: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29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29" b="1">
                <a:solidFill>
                  <a:srgbClr val="274E13"/>
                </a:solidFill>
              </a:rPr>
              <a:t>The NYSERDA Coordinator assists municipalities with their goals of certification for both Programs.</a:t>
            </a:r>
            <a:endParaRPr sz="1429" b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82" name="Google Shape;82;p15"/>
          <p:cNvGrpSpPr/>
          <p:nvPr/>
        </p:nvGrpSpPr>
        <p:grpSpPr>
          <a:xfrm>
            <a:off x="0" y="0"/>
            <a:ext cx="9144003" cy="5143454"/>
            <a:chOff x="0" y="0"/>
            <a:chExt cx="9144003" cy="5054992"/>
          </a:xfrm>
        </p:grpSpPr>
        <p:pic>
          <p:nvPicPr>
            <p:cNvPr id="83" name="Google Shape;83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5450"/>
              <a:ext cx="9143997" cy="5009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" y="0"/>
              <a:ext cx="9144000" cy="259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4294967295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C78D8"/>
                </a:solidFill>
              </a:rPr>
              <a:t>Registered </a:t>
            </a:r>
            <a:r>
              <a:rPr lang="en"/>
              <a:t>  				          </a:t>
            </a:r>
            <a:r>
              <a:rPr lang="en">
                <a:solidFill>
                  <a:srgbClr val="85200C"/>
                </a:solidFill>
              </a:rPr>
              <a:t>Bronze Certified        			</a:t>
            </a:r>
            <a:r>
              <a:rPr lang="en">
                <a:solidFill>
                  <a:srgbClr val="999999"/>
                </a:solidFill>
              </a:rPr>
              <a:t>Silver Certified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088" y="76200"/>
            <a:ext cx="5527830" cy="421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3320" y="4520999"/>
            <a:ext cx="282725" cy="4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8700" y="4521413"/>
            <a:ext cx="282713" cy="4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079" y="4580137"/>
            <a:ext cx="234725" cy="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Tuxedo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Tuxedo Park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Smart Community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Force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644675" y="240325"/>
            <a:ext cx="4166400" cy="4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73"/>
              <a:t>Adoption of  the Climate Smart Pledge 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Formation of a Task Force, a “CSC Committee”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Goals of the CSC Committees 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Each governing Board approves Actions based on Committee recommendations.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Joint meetings of the two CSC Committees 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The Zoom link for the monthly meeting is posted on the Town’s website.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Agendas and Minutes will be posted on a Climate Smart tab on the Town’s website.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Monthly meetings with the Orange County CSC Task Force and our NYSERDA Coordinator, Eleanor Peck.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73"/>
              <a:t>Committee Members attend Regional Conferences and Webinars.</a:t>
            </a:r>
            <a:endParaRPr sz="1673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 Members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Tuxedo Committee Members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-Michele Lindsay, Chair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-Peter Gmelch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Bill Lemanski, Town Planning Board Member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-Natalia Trujillo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Tuxedo Park Committee Members</a:t>
            </a:r>
            <a:endParaRPr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-Jim Hays, Chair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-Josh Scherer, Village Trustee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-John Ledwith, Village Building Inspector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-Diana Larsen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-Fred Buell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4646025" y="3498925"/>
            <a:ext cx="2566500" cy="969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25" y="293475"/>
            <a:ext cx="3706500" cy="27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Town of Tuxedo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Smart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Actions and Points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2019 - 2023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4646025" y="112525"/>
            <a:ext cx="4166400" cy="4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-Adopted CSC Pledge and Formed CSC Task Force: 20 points	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-Appointed CSC Coordinator/Chair: 10 points	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-Joined efforts with Tuxedo Park: 3 points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LED Streetlight Conversion: 12 points (CEC points: 900)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Energy Code Enforcement Training: 5 points	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Unified Solar Permit: 5 points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Town Hall Energy Audit with Daylight: 10 points for audit of 25% of buildings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Compost bin sales and education: 2 points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Community Choice Aggregation (In progress)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Potential CSC: 27 points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Recycling Program (In progress)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Potential CSC: 5 points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POINTS needed for Certification: </a:t>
            </a:r>
            <a:r>
              <a:rPr lang="en">
                <a:solidFill>
                  <a:schemeClr val="lt1"/>
                </a:solidFill>
              </a:rPr>
              <a:t>120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POINTS to DATE:</a:t>
            </a:r>
            <a:r>
              <a:rPr lang="en">
                <a:solidFill>
                  <a:schemeClr val="lt1"/>
                </a:solidFill>
              </a:rPr>
              <a:t> 67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Potential additional points in progress:</a:t>
            </a:r>
            <a:r>
              <a:rPr lang="en">
                <a:solidFill>
                  <a:schemeClr val="lt1"/>
                </a:solidFill>
              </a:rPr>
              <a:t> 32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875" y="4748793"/>
            <a:ext cx="1562075" cy="3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Additional Actions for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Climate Smart certification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 additional points needed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4644675" y="123175"/>
            <a:ext cx="4166400" cy="44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78" b="1"/>
              <a:t>1.Government Greenhouse Gas Emissions Inventory</a:t>
            </a:r>
            <a:endParaRPr sz="3078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678"/>
              <a:t>16 points</a:t>
            </a:r>
            <a:endParaRPr sz="467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78" u="sng">
                <a:solidFill>
                  <a:schemeClr val="hlink"/>
                </a:solidFill>
                <a:hlinkClick r:id="rId3"/>
              </a:rPr>
              <a:t>https://climatesmart.ny.gov/actions-certification/actions/#open/action/6</a:t>
            </a:r>
            <a:endParaRPr sz="3078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78" b="1"/>
              <a:t>2.  Energy Benchmarking of Municipal Buildings over 1000 square feet</a:t>
            </a:r>
            <a:endParaRPr sz="3878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78"/>
              <a:t>4 points</a:t>
            </a:r>
            <a:endParaRPr sz="387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78"/>
              <a:t>Complete CEC Benchmarking Action </a:t>
            </a:r>
            <a:r>
              <a:rPr lang="en" sz="3078" u="sng">
                <a:solidFill>
                  <a:schemeClr val="hlink"/>
                </a:solidFill>
                <a:hlinkClick r:id="rId4"/>
              </a:rPr>
              <a:t>https://climatesmart.ny.gov/actions-certification/actions/#open/action/43</a:t>
            </a:r>
            <a:endParaRPr sz="3078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78" b="1"/>
              <a:t>3. Upgrade Interior Lighting</a:t>
            </a:r>
            <a:endParaRPr sz="3878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78"/>
              <a:t>Up to 5 points depending on % of lighting upgraded</a:t>
            </a:r>
            <a:endParaRPr sz="387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78" u="sng">
                <a:solidFill>
                  <a:schemeClr val="hlink"/>
                </a:solidFill>
                <a:hlinkClick r:id="rId5"/>
              </a:rPr>
              <a:t>https://climatesmart.ny.gov/actions-certification/actions/#open/action/13</a:t>
            </a:r>
            <a:endParaRPr sz="3078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78" b="1"/>
              <a:t>4. HVAC Upgrade</a:t>
            </a:r>
            <a:endParaRPr sz="3878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78"/>
              <a:t>2 points</a:t>
            </a:r>
            <a:endParaRPr sz="387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78" u="sng">
                <a:solidFill>
                  <a:schemeClr val="hlink"/>
                </a:solidFill>
                <a:hlinkClick r:id="rId6"/>
              </a:rPr>
              <a:t>https://climatesmart.ny.gov/actions-certification/actions/#open/action/14</a:t>
            </a:r>
            <a:endParaRPr sz="307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Town of Tuxedo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and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-Expect to achieve NYSERDA Clean Energy Community certification before DEC Climate Smart certification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-Community Choice Aggregation (CCA) is on hold as the current prices Joule (the Administrator) can offer in the contract are not economically attractive; will repeat education campaign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-Town Board approval required to complete Actions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-Approval from Town Board needed for temporary personnel to assist with prepare documentation and communication (Community Campaign, CCA)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-Town Board support needed for Committee Volunteers to lead and complete major projects: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*Community Campaigns; CCA; Greenhouse Gas    Inventories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-Recycling action needs to be adopted by Town Board as part of:  Employee Manual; cleaning contracts; event and recreation contracts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875" y="4748793"/>
            <a:ext cx="1562075" cy="3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On-screen Show (16:9)</PresentationFormat>
  <Paragraphs>161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Merriweather</vt:lpstr>
      <vt:lpstr>Roboto</vt:lpstr>
      <vt:lpstr>Paradigm</vt:lpstr>
      <vt:lpstr>2024 Tuxedo Town and Village Updates</vt:lpstr>
      <vt:lpstr>Two Programs:  Climate Smart  and Clean Energy Communities</vt:lpstr>
      <vt:lpstr>PowerPoint Presentation</vt:lpstr>
      <vt:lpstr>PowerPoint Presentation</vt:lpstr>
      <vt:lpstr>Tuxedo and Tuxedo Park  Climate Smart Community  Task Force    </vt:lpstr>
      <vt:lpstr>Committee Members</vt:lpstr>
      <vt:lpstr>Town of Tuxedo  Climate Smart  Community Actions and Points   2019 - 2023 </vt:lpstr>
      <vt:lpstr>Optional Additional Actions for 2024  For Climate Smart certification  21 additional points needed</vt:lpstr>
      <vt:lpstr>Town of Tuxedo  Progress and Challenges </vt:lpstr>
      <vt:lpstr>Town of Tuxedo  Clean Energy Community  Completed and Planned Tasks for 2024</vt:lpstr>
      <vt:lpstr>Community Campaigns Grants to Promote  Community Solar, Clean Heating and Cooling, and Electric Vehicles</vt:lpstr>
      <vt:lpstr>Award Possibilities  Prior to 10/1/24</vt:lpstr>
      <vt:lpstr>Award  Possibilities  After  10/1/24</vt:lpstr>
      <vt:lpstr>CEC Point Estimator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Tuxedo Town and Village Updates</dc:title>
  <dc:creator>Marisa Dollbaum</dc:creator>
  <cp:lastModifiedBy>Tuxedo Town Clerk</cp:lastModifiedBy>
  <cp:revision>1</cp:revision>
  <dcterms:modified xsi:type="dcterms:W3CDTF">2024-02-12T23:58:08Z</dcterms:modified>
</cp:coreProperties>
</file>